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8" r:id="rId13"/>
    <p:sldId id="267"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1A9B42-0AC2-44BC-B245-E564C527605E}" type="datetimeFigureOut">
              <a:rPr lang="fr-FR" smtClean="0"/>
              <a:pPr/>
              <a:t>17/11/2015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234B3A-007E-4282-8DC1-49284F54492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A9B42-0AC2-44BC-B245-E564C527605E}" type="datetimeFigureOut">
              <a:rPr lang="fr-FR" smtClean="0"/>
              <a:pPr/>
              <a:t>17/11/2015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34B3A-007E-4282-8DC1-49284F54492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 LE CROISEMENT DES SAVOIRS DANS LE MOUVEMENT QUART MONDE</a:t>
            </a:r>
            <a:br>
              <a:rPr lang="fr-FR" b="1" dirty="0" smtClean="0"/>
            </a:br>
            <a:r>
              <a:rPr lang="fr-FR" b="1" dirty="0" smtClean="0"/>
              <a:t/>
            </a:r>
            <a:br>
              <a:rPr lang="fr-FR" b="1" dirty="0" smtClean="0"/>
            </a:br>
            <a:r>
              <a:rPr lang="fr-FR" b="1" dirty="0" err="1" smtClean="0"/>
              <a:t>patrick</a:t>
            </a:r>
            <a:r>
              <a:rPr lang="fr-FR" b="1" dirty="0" smtClean="0"/>
              <a:t> BRUN</a:t>
            </a:r>
            <a:endParaRPr lang="fr-FR" b="1" dirty="0"/>
          </a:p>
        </p:txBody>
      </p:sp>
      <p:sp>
        <p:nvSpPr>
          <p:cNvPr id="3" name="Sous-titre 2"/>
          <p:cNvSpPr>
            <a:spLocks noGrp="1"/>
          </p:cNvSpPr>
          <p:nvPr>
            <p:ph type="subTitle" idx="1"/>
          </p:nvPr>
        </p:nvSpPr>
        <p:spPr>
          <a:xfrm>
            <a:off x="1371600" y="3645024"/>
            <a:ext cx="6400800" cy="1993776"/>
          </a:xfrm>
        </p:spPr>
        <p:txBody>
          <a:bodyPr/>
          <a:lstStyle/>
          <a:p>
            <a:endParaRPr lang="fr-FR" b="1" dirty="0" smtClean="0"/>
          </a:p>
          <a:p>
            <a:endParaRPr lang="fr-FR" b="1" dirty="0" smtClean="0"/>
          </a:p>
          <a:p>
            <a:r>
              <a:rPr lang="fr-FR" b="1" dirty="0" smtClean="0"/>
              <a:t>Docteur en sciences de l’éducation</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Passage du « je pense » à « nous pensons »</a:t>
            </a:r>
            <a:endParaRPr lang="fr-FR" b="1" dirty="0"/>
          </a:p>
        </p:txBody>
      </p:sp>
      <p:sp>
        <p:nvSpPr>
          <p:cNvPr id="3" name="Espace réservé du contenu 2"/>
          <p:cNvSpPr>
            <a:spLocks noGrp="1"/>
          </p:cNvSpPr>
          <p:nvPr>
            <p:ph idx="1"/>
          </p:nvPr>
        </p:nvSpPr>
        <p:spPr/>
        <p:txBody>
          <a:bodyPr>
            <a:normAutofit fontScale="92500" lnSpcReduction="10000"/>
          </a:bodyPr>
          <a:lstStyle/>
          <a:p>
            <a:pPr>
              <a:buNone/>
            </a:pPr>
            <a:endParaRPr lang="fr-FR" dirty="0" smtClean="0"/>
          </a:p>
          <a:p>
            <a:r>
              <a:rPr lang="fr-FR" dirty="0" smtClean="0"/>
              <a:t>L’expérience personnelle s’exprime et se réfléchit dans le rapport de confiance instauré par l’autre.</a:t>
            </a:r>
          </a:p>
          <a:p>
            <a:r>
              <a:rPr lang="fr-FR" dirty="0" smtClean="0"/>
              <a:t>Le savoir commun collectif se construit dans le partage des expériences entre pairs. On élabore un langage commun qui devient savoir collectif du groupe ou du milieu.</a:t>
            </a:r>
          </a:p>
          <a:p>
            <a:r>
              <a:rPr lang="fr-FR" dirty="0" smtClean="0"/>
              <a:t>Le savoir ainsi acquis est personnalisé par chacun dans une connaissance libératrice et peut être partagé avec d’autres milieux.</a:t>
            </a:r>
          </a:p>
          <a:p>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Comment réaliser le croisement </a:t>
            </a:r>
            <a:endParaRPr lang="fr-FR" b="1" dirty="0"/>
          </a:p>
        </p:txBody>
      </p:sp>
      <p:sp>
        <p:nvSpPr>
          <p:cNvPr id="3" name="Espace réservé du contenu 2"/>
          <p:cNvSpPr>
            <a:spLocks noGrp="1"/>
          </p:cNvSpPr>
          <p:nvPr>
            <p:ph idx="1"/>
          </p:nvPr>
        </p:nvSpPr>
        <p:spPr/>
        <p:txBody>
          <a:bodyPr/>
          <a:lstStyle/>
          <a:p>
            <a:r>
              <a:rPr lang="fr-FR" dirty="0" smtClean="0"/>
              <a:t>Dans les années 90 deux séminaires expérimentaux</a:t>
            </a:r>
          </a:p>
          <a:p>
            <a:r>
              <a:rPr lang="fr-FR" dirty="0" smtClean="0"/>
              <a:t>- Quart Monde université 1996-1998</a:t>
            </a:r>
          </a:p>
          <a:p>
            <a:r>
              <a:rPr lang="fr-FR" dirty="0" smtClean="0"/>
              <a:t>Quart monde Partenaire   2000-2001</a:t>
            </a:r>
          </a:p>
          <a:p>
            <a:endParaRPr lang="fr-FR" dirty="0"/>
          </a:p>
          <a:p>
            <a:r>
              <a:rPr lang="fr-FR" dirty="0" smtClean="0"/>
              <a:t>Réunis en un seul volume en 2008: </a:t>
            </a:r>
            <a:r>
              <a:rPr lang="fr-FR" b="1" dirty="0" smtClean="0"/>
              <a:t>« Le croisement des savoirs et des pratiques » </a:t>
            </a:r>
          </a:p>
          <a:p>
            <a:r>
              <a:rPr lang="fr-FR" b="1" dirty="0" smtClean="0"/>
              <a:t>Ed de l’Atelier/ éd Quart Monde</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préalables</a:t>
            </a:r>
            <a:endParaRPr lang="fr-FR" b="1" dirty="0"/>
          </a:p>
        </p:txBody>
      </p:sp>
      <p:sp>
        <p:nvSpPr>
          <p:cNvPr id="3" name="Espace réservé du contenu 2"/>
          <p:cNvSpPr>
            <a:spLocks noGrp="1"/>
          </p:cNvSpPr>
          <p:nvPr>
            <p:ph idx="1"/>
          </p:nvPr>
        </p:nvSpPr>
        <p:spPr/>
        <p:txBody>
          <a:bodyPr>
            <a:normAutofit fontScale="92500" lnSpcReduction="10000"/>
          </a:bodyPr>
          <a:lstStyle/>
          <a:p>
            <a:endParaRPr lang="fr-FR" dirty="0" smtClean="0"/>
          </a:p>
          <a:p>
            <a:r>
              <a:rPr lang="fr-FR" dirty="0" smtClean="0"/>
              <a:t>Créer la confiance</a:t>
            </a:r>
          </a:p>
          <a:p>
            <a:endParaRPr lang="fr-FR" dirty="0"/>
          </a:p>
          <a:p>
            <a:r>
              <a:rPr lang="fr-FR" dirty="0" smtClean="0"/>
              <a:t>Travailler sur les représentations mutuelles pour expliciter les appréhensions et les peurs et dépasser les clivages</a:t>
            </a:r>
          </a:p>
          <a:p>
            <a:endParaRPr lang="fr-FR" dirty="0"/>
          </a:p>
          <a:p>
            <a:r>
              <a:rPr lang="fr-FR" dirty="0" smtClean="0"/>
              <a:t>Créer les conditions de l’autonomie et de la réciprocité des savoirs</a:t>
            </a:r>
          </a:p>
          <a:p>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méthodologie du croisement des savoirs </a:t>
            </a:r>
            <a:endParaRPr lang="fr-FR" b="1" dirty="0"/>
          </a:p>
        </p:txBody>
      </p:sp>
      <p:sp>
        <p:nvSpPr>
          <p:cNvPr id="3" name="Espace réservé du contenu 2"/>
          <p:cNvSpPr>
            <a:spLocks noGrp="1"/>
          </p:cNvSpPr>
          <p:nvPr>
            <p:ph idx="1"/>
          </p:nvPr>
        </p:nvSpPr>
        <p:spPr/>
        <p:txBody>
          <a:bodyPr>
            <a:normAutofit lnSpcReduction="10000"/>
          </a:bodyPr>
          <a:lstStyle/>
          <a:p>
            <a:endParaRPr lang="fr-FR" dirty="0" smtClean="0"/>
          </a:p>
          <a:p>
            <a:r>
              <a:rPr lang="fr-FR" dirty="0" smtClean="0"/>
              <a:t>L’adossement à un groupe de pairs</a:t>
            </a:r>
          </a:p>
          <a:p>
            <a:endParaRPr lang="fr-FR" dirty="0"/>
          </a:p>
          <a:p>
            <a:r>
              <a:rPr lang="fr-FR" dirty="0" smtClean="0"/>
              <a:t>Le rythmes et la durée</a:t>
            </a:r>
          </a:p>
          <a:p>
            <a:endParaRPr lang="fr-FR" dirty="0"/>
          </a:p>
          <a:p>
            <a:r>
              <a:rPr lang="fr-FR" dirty="0" smtClean="0"/>
              <a:t>L’animation </a:t>
            </a:r>
          </a:p>
          <a:p>
            <a:endParaRPr lang="fr-FR" dirty="0"/>
          </a:p>
          <a:p>
            <a:r>
              <a:rPr lang="fr-FR" dirty="0" smtClean="0"/>
              <a:t>Les démarches pédagogiques</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Mediation</a:t>
            </a:r>
            <a:r>
              <a:rPr lang="fr-FR" dirty="0" smtClean="0"/>
              <a:t> et animation </a:t>
            </a:r>
            <a:endParaRPr lang="fr-FR" dirty="0"/>
          </a:p>
        </p:txBody>
      </p:sp>
      <p:sp>
        <p:nvSpPr>
          <p:cNvPr id="3" name="Espace réservé du contenu 2"/>
          <p:cNvSpPr>
            <a:spLocks noGrp="1"/>
          </p:cNvSpPr>
          <p:nvPr>
            <p:ph idx="1"/>
          </p:nvPr>
        </p:nvSpPr>
        <p:spPr/>
        <p:txBody>
          <a:bodyPr>
            <a:normAutofit fontScale="77500" lnSpcReduction="20000"/>
          </a:bodyPr>
          <a:lstStyle/>
          <a:p>
            <a:endParaRPr lang="fr-FR" dirty="0" smtClean="0"/>
          </a:p>
          <a:p>
            <a:pPr>
              <a:buNone/>
            </a:pPr>
            <a:r>
              <a:rPr lang="fr-FR" dirty="0" smtClean="0"/>
              <a:t>Plusieurs fonctions à assumer :</a:t>
            </a:r>
          </a:p>
          <a:p>
            <a:r>
              <a:rPr lang="fr-FR" dirty="0" smtClean="0"/>
              <a:t>Veiller )à l’autonomie de parole et la parité dans les échanges</a:t>
            </a:r>
          </a:p>
          <a:p>
            <a:endParaRPr lang="fr-FR" dirty="0" smtClean="0"/>
          </a:p>
          <a:p>
            <a:r>
              <a:rPr lang="fr-FR" dirty="0" smtClean="0"/>
              <a:t>Aider les personnes en situation de pauvreté à s’exprimer avec leurs propres termes et aller au bout de leur pensée</a:t>
            </a:r>
          </a:p>
          <a:p>
            <a:endParaRPr lang="fr-FR" dirty="0" smtClean="0"/>
          </a:p>
          <a:p>
            <a:r>
              <a:rPr lang="fr-FR" dirty="0" smtClean="0"/>
              <a:t>Favoriser l’effectivité du croisement par la mise en accord des formulations finales même si expression des désaccords. Co-écriture</a:t>
            </a:r>
          </a:p>
          <a:p>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
            </a:r>
            <a:r>
              <a:rPr lang="fr-FR" dirty="0" err="1" smtClean="0"/>
              <a:t>co</a:t>
            </a:r>
            <a:r>
              <a:rPr lang="fr-FR" dirty="0" smtClean="0"/>
              <a:t>-formations </a:t>
            </a:r>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r>
              <a:rPr lang="fr-FR" dirty="0" smtClean="0"/>
              <a:t>1. Travail sur les représentations</a:t>
            </a:r>
          </a:p>
          <a:p>
            <a:endParaRPr lang="fr-FR" dirty="0"/>
          </a:p>
          <a:p>
            <a:r>
              <a:rPr lang="fr-FR" dirty="0" smtClean="0"/>
              <a:t>2. Les récits d’</a:t>
            </a:r>
            <a:r>
              <a:rPr lang="fr-FR" dirty="0" err="1" smtClean="0"/>
              <a:t>éxpérience</a:t>
            </a:r>
            <a:endParaRPr lang="fr-FR" dirty="0" smtClean="0"/>
          </a:p>
          <a:p>
            <a:endParaRPr lang="fr-FR" dirty="0"/>
          </a:p>
          <a:p>
            <a:r>
              <a:rPr lang="fr-FR" dirty="0" smtClean="0"/>
              <a:t>3. Le travail sur les logiques</a:t>
            </a:r>
          </a:p>
          <a:p>
            <a:endParaRPr lang="fr-FR" dirty="0"/>
          </a:p>
          <a:p>
            <a:pPr>
              <a:buNone/>
            </a:pPr>
            <a:r>
              <a:rPr lang="fr-FR" dirty="0"/>
              <a:t>	</a:t>
            </a:r>
            <a:r>
              <a:rPr lang="fr-FR" dirty="0" smtClean="0"/>
              <a:t>4. Définition des conditions pour devenir partenaires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sociétés du savoir</a:t>
            </a:r>
            <a:endParaRPr lang="fr-FR" b="1" dirty="0"/>
          </a:p>
        </p:txBody>
      </p:sp>
      <p:sp>
        <p:nvSpPr>
          <p:cNvPr id="3" name="Espace réservé du contenu 2"/>
          <p:cNvSpPr>
            <a:spLocks noGrp="1"/>
          </p:cNvSpPr>
          <p:nvPr>
            <p:ph idx="1"/>
          </p:nvPr>
        </p:nvSpPr>
        <p:spPr/>
        <p:txBody>
          <a:bodyPr>
            <a:normAutofit lnSpcReduction="10000"/>
          </a:bodyPr>
          <a:lstStyle/>
          <a:p>
            <a:pPr algn="just"/>
            <a:r>
              <a:rPr lang="fr-FR" dirty="0" smtClean="0"/>
              <a:t>« Les sociétés du savoir ne mériteront vraiment leur nom que si le plus grand nombre possible d’individus peuvent devenir producteurs de savoirs et ne demeurent pas simplement consommateurs du savoir actuellement disponible »</a:t>
            </a:r>
          </a:p>
          <a:p>
            <a:endParaRPr lang="fr-FR" dirty="0"/>
          </a:p>
          <a:p>
            <a:r>
              <a:rPr lang="fr-FR" dirty="0" smtClean="0"/>
              <a:t>Vers les sociétés du savoir, Rapport mondial de l’Unesco 2005</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L’Université populaire Quart Monde</a:t>
            </a:r>
            <a:endParaRPr lang="fr-FR" b="1" dirty="0"/>
          </a:p>
        </p:txBody>
      </p:sp>
      <p:sp>
        <p:nvSpPr>
          <p:cNvPr id="3" name="Espace réservé du contenu 2"/>
          <p:cNvSpPr>
            <a:spLocks noGrp="1"/>
          </p:cNvSpPr>
          <p:nvPr>
            <p:ph idx="1"/>
          </p:nvPr>
        </p:nvSpPr>
        <p:spPr/>
        <p:txBody>
          <a:bodyPr/>
          <a:lstStyle/>
          <a:p>
            <a:pPr algn="just">
              <a:buNone/>
            </a:pPr>
            <a:r>
              <a:rPr lang="fr-FR" dirty="0"/>
              <a:t> </a:t>
            </a:r>
            <a:r>
              <a:rPr lang="fr-FR" dirty="0" smtClean="0"/>
              <a:t>Joseph </a:t>
            </a:r>
            <a:r>
              <a:rPr lang="fr-FR" dirty="0" err="1" smtClean="0"/>
              <a:t>Wresinski</a:t>
            </a:r>
            <a:r>
              <a:rPr lang="fr-FR" dirty="0" smtClean="0"/>
              <a:t> fonde le Mouvement ATD Quart Monde au camp de Noisy</a:t>
            </a:r>
            <a:r>
              <a:rPr lang="fr-FR" dirty="0"/>
              <a:t>-</a:t>
            </a:r>
            <a:r>
              <a:rPr lang="fr-FR" dirty="0" smtClean="0"/>
              <a:t>le-Grand dans les années 1958-1960</a:t>
            </a:r>
          </a:p>
          <a:p>
            <a:pPr algn="just">
              <a:buNone/>
            </a:pPr>
            <a:endParaRPr lang="fr-FR" dirty="0"/>
          </a:p>
          <a:p>
            <a:pPr algn="just">
              <a:buNone/>
            </a:pPr>
            <a:r>
              <a:rPr lang="fr-FR" dirty="0" smtClean="0"/>
              <a:t>En 1972 il crée les « Dialogues » avec les participants de milieux très pauvres et ceux des institutions de la société. Ils deviennent en 1982 l’Université populaire Quart Monde.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Comment penser la pauvreté sans priver les pauvres de leur pensée?  </a:t>
            </a:r>
            <a:endParaRPr lang="fr-FR" b="1" dirty="0"/>
          </a:p>
        </p:txBody>
      </p:sp>
      <p:sp>
        <p:nvSpPr>
          <p:cNvPr id="3" name="Espace réservé du contenu 2"/>
          <p:cNvSpPr>
            <a:spLocks noGrp="1"/>
          </p:cNvSpPr>
          <p:nvPr>
            <p:ph idx="1"/>
          </p:nvPr>
        </p:nvSpPr>
        <p:spPr/>
        <p:txBody>
          <a:bodyPr/>
          <a:lstStyle/>
          <a:p>
            <a:endParaRPr lang="fr-FR" dirty="0" smtClean="0"/>
          </a:p>
          <a:p>
            <a:r>
              <a:rPr lang="fr-FR" dirty="0" smtClean="0"/>
              <a:t>(Hélène Thomas chercheuse en sciences politiques)</a:t>
            </a:r>
          </a:p>
          <a:p>
            <a:endParaRPr lang="fr-FR" dirty="0"/>
          </a:p>
          <a:p>
            <a:r>
              <a:rPr lang="fr-FR" dirty="0" smtClean="0"/>
              <a:t>C’est l’interpellation adressée par </a:t>
            </a:r>
            <a:r>
              <a:rPr lang="fr-FR" dirty="0" err="1" smtClean="0"/>
              <a:t>J.Wresinski</a:t>
            </a:r>
            <a:r>
              <a:rPr lang="fr-FR" dirty="0" smtClean="0"/>
              <a:t> en 1980 aux universitaires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506290"/>
          </a:xfrm>
        </p:spPr>
        <p:txBody>
          <a:bodyPr>
            <a:normAutofit fontScale="90000"/>
          </a:bodyPr>
          <a:lstStyle/>
          <a:p>
            <a:r>
              <a:rPr lang="fr-FR" dirty="0" smtClean="0"/>
              <a:t/>
            </a:r>
            <a:br>
              <a:rPr lang="fr-FR" dirty="0" smtClean="0"/>
            </a:br>
            <a:r>
              <a:rPr lang="fr-FR" dirty="0"/>
              <a:t/>
            </a:r>
            <a:br>
              <a:rPr lang="fr-FR" dirty="0"/>
            </a:br>
            <a:r>
              <a:rPr lang="fr-FR" b="1" dirty="0" smtClean="0"/>
              <a:t>La pensée des plus pauvres dans une connaissance qui conduise au combat</a:t>
            </a:r>
            <a:br>
              <a:rPr lang="fr-FR" b="1" dirty="0" smtClean="0"/>
            </a:br>
            <a:r>
              <a:rPr lang="fr-FR" b="1" dirty="0" smtClean="0"/>
              <a:t>J </a:t>
            </a:r>
            <a:r>
              <a:rPr lang="fr-FR" b="1" dirty="0" err="1" smtClean="0"/>
              <a:t>Wresinski</a:t>
            </a:r>
            <a:r>
              <a:rPr lang="fr-FR" b="1" dirty="0" smtClean="0"/>
              <a:t> 1980 </a:t>
            </a:r>
            <a:r>
              <a:rPr lang="fr-FR" dirty="0" smtClean="0"/>
              <a:t/>
            </a:r>
            <a:br>
              <a:rPr lang="fr-FR" dirty="0" smtClean="0"/>
            </a:b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endParaRPr lang="fr-FR" dirty="0" smtClean="0"/>
          </a:p>
          <a:p>
            <a:endParaRPr lang="fr-FR" dirty="0"/>
          </a:p>
          <a:p>
            <a:r>
              <a:rPr lang="fr-FR" dirty="0" smtClean="0"/>
              <a:t>La connaissance universitaire est insuffisante</a:t>
            </a:r>
            <a:endParaRPr lang="fr-FR" dirty="0"/>
          </a:p>
          <a:p>
            <a:r>
              <a:rPr lang="fr-FR" dirty="0" smtClean="0"/>
              <a:t>L’autonomie de la pensée des pauvres doit être respectée</a:t>
            </a:r>
          </a:p>
          <a:p>
            <a:r>
              <a:rPr lang="fr-FR" dirty="0" smtClean="0"/>
              <a:t>La connaissance des très pauvres chemin de libération</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trois types de savoirs </a:t>
            </a:r>
            <a:endParaRPr lang="fr-FR" b="1" dirty="0"/>
          </a:p>
        </p:txBody>
      </p:sp>
      <p:sp>
        <p:nvSpPr>
          <p:cNvPr id="3" name="Espace réservé du contenu 2"/>
          <p:cNvSpPr>
            <a:spLocks noGrp="1"/>
          </p:cNvSpPr>
          <p:nvPr>
            <p:ph idx="1"/>
          </p:nvPr>
        </p:nvSpPr>
        <p:spPr/>
        <p:txBody>
          <a:bodyPr>
            <a:normAutofit fontScale="92500" lnSpcReduction="10000"/>
          </a:bodyPr>
          <a:lstStyle/>
          <a:p>
            <a:endParaRPr lang="fr-FR" dirty="0" smtClean="0"/>
          </a:p>
          <a:p>
            <a:r>
              <a:rPr lang="fr-FR" dirty="0" smtClean="0"/>
              <a:t>La connaissance scientifique est informative « partielle, indirecte et sans prise sur le réel »</a:t>
            </a:r>
          </a:p>
          <a:p>
            <a:endParaRPr lang="fr-FR" dirty="0"/>
          </a:p>
          <a:p>
            <a:r>
              <a:rPr lang="fr-FR" dirty="0" smtClean="0"/>
              <a:t>La connaissance des exclus expression de « l’expérience vive en prise sur le réel »</a:t>
            </a:r>
          </a:p>
          <a:p>
            <a:endParaRPr lang="fr-FR" dirty="0" smtClean="0"/>
          </a:p>
          <a:p>
            <a:r>
              <a:rPr lang="fr-FR" dirty="0" smtClean="0"/>
              <a:t>La connaissance de l’action de tous ceux qui luttent aux côtés des très pauvres.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REEL </a:t>
            </a:r>
            <a:endParaRPr lang="fr-FR" b="1" dirty="0"/>
          </a:p>
        </p:txBody>
      </p:sp>
      <p:sp>
        <p:nvSpPr>
          <p:cNvPr id="3" name="Espace réservé du contenu 2"/>
          <p:cNvSpPr>
            <a:spLocks noGrp="1"/>
          </p:cNvSpPr>
          <p:nvPr>
            <p:ph idx="1"/>
          </p:nvPr>
        </p:nvSpPr>
        <p:spPr/>
        <p:txBody>
          <a:bodyPr/>
          <a:lstStyle/>
          <a:p>
            <a:endParaRPr lang="fr-FR" dirty="0" smtClean="0"/>
          </a:p>
          <a:p>
            <a:r>
              <a:rPr lang="fr-FR" b="1" dirty="0" smtClean="0"/>
              <a:t>Le réel sensible</a:t>
            </a:r>
            <a:r>
              <a:rPr lang="fr-FR" dirty="0" smtClean="0"/>
              <a:t> éprouvé puis réfléchi:   L’intelligence du sensible </a:t>
            </a:r>
          </a:p>
          <a:p>
            <a:r>
              <a:rPr lang="fr-FR" b="1" dirty="0" smtClean="0"/>
              <a:t>Le réel « scientifique » </a:t>
            </a:r>
            <a:r>
              <a:rPr lang="fr-FR" dirty="0" smtClean="0"/>
              <a:t>validé par une communauté de chercheurs</a:t>
            </a:r>
          </a:p>
          <a:p>
            <a:r>
              <a:rPr lang="fr-FR" b="1" dirty="0" smtClean="0"/>
              <a:t>Le réel instrumental</a:t>
            </a:r>
            <a:r>
              <a:rPr lang="fr-FR" dirty="0" smtClean="0"/>
              <a:t>, professionnel</a:t>
            </a:r>
          </a:p>
          <a:p>
            <a:r>
              <a:rPr lang="fr-FR" b="1" dirty="0" smtClean="0"/>
              <a:t>Le réel transfiguré </a:t>
            </a:r>
            <a:r>
              <a:rPr lang="fr-FR" dirty="0" smtClean="0"/>
              <a:t>par le sens: la spiritualité, l’	art, le vécu transcendé</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r>
              <a:rPr lang="fr-FR" b="1" dirty="0" smtClean="0"/>
              <a:t> Expérience vive </a:t>
            </a:r>
            <a:r>
              <a:rPr lang="fr-FR" dirty="0" smtClean="0"/>
              <a:t>» </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a:t>	</a:t>
            </a:r>
            <a:r>
              <a:rPr lang="fr-FR" dirty="0" smtClean="0"/>
              <a:t>		Exemples de croisement </a:t>
            </a:r>
          </a:p>
          <a:p>
            <a:pPr>
              <a:buNone/>
            </a:pPr>
            <a:endParaRPr lang="fr-FR" dirty="0"/>
          </a:p>
          <a:p>
            <a:r>
              <a:rPr lang="fr-FR" dirty="0" smtClean="0"/>
              <a:t>Le savoir</a:t>
            </a:r>
          </a:p>
          <a:p>
            <a:r>
              <a:rPr lang="fr-FR" dirty="0" smtClean="0"/>
              <a:t>La famille et le temps</a:t>
            </a:r>
          </a:p>
          <a:p>
            <a:endParaRPr lang="fr-FR" dirty="0"/>
          </a:p>
          <a:p>
            <a:pPr>
              <a:buNone/>
            </a:pPr>
            <a:r>
              <a:rPr lang="fr-FR" dirty="0" smtClean="0"/>
              <a:t>	La vie ce n’est pas seulement les conditions de vie mais tout ce qui donne du sens et réhabilite la personne dans sa dignité: «</a:t>
            </a:r>
            <a:r>
              <a:rPr lang="fr-FR" b="1" i="1" dirty="0" smtClean="0"/>
              <a:t> De la honte de la misère à la fierté d’appartenir à un peuple » </a:t>
            </a:r>
            <a:r>
              <a:rPr lang="fr-FR" dirty="0" smtClean="0"/>
              <a:t/>
            </a:r>
            <a:br>
              <a:rPr lang="fr-FR" dirty="0" smtClean="0"/>
            </a:br>
            <a:r>
              <a:rPr lang="fr-FR"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Tout être humain est chercheur</a:t>
            </a:r>
            <a:endParaRPr lang="fr-FR" b="1" dirty="0"/>
          </a:p>
        </p:txBody>
      </p:sp>
      <p:sp>
        <p:nvSpPr>
          <p:cNvPr id="3" name="Espace réservé du contenu 2"/>
          <p:cNvSpPr>
            <a:spLocks noGrp="1"/>
          </p:cNvSpPr>
          <p:nvPr>
            <p:ph idx="1"/>
          </p:nvPr>
        </p:nvSpPr>
        <p:spPr/>
        <p:txBody>
          <a:bodyPr/>
          <a:lstStyle/>
          <a:p>
            <a:pPr algn="just">
              <a:buNone/>
            </a:pPr>
            <a:r>
              <a:rPr lang="fr-FR" dirty="0" smtClean="0"/>
              <a:t>	« Tout être humain , tout groupe se fait chercheur, </a:t>
            </a:r>
          </a:p>
          <a:p>
            <a:pPr algn="just">
              <a:buNone/>
            </a:pPr>
            <a:r>
              <a:rPr lang="fr-FR" dirty="0"/>
              <a:t>	</a:t>
            </a:r>
            <a:r>
              <a:rPr lang="fr-FR" dirty="0" smtClean="0"/>
              <a:t>à la recherche de son indépendance par une compréhension de lui-même et de sa situation qui lui permette d’écarter les insécurités et les craintes, de maîtriser son destin plutôt que de le subir et d’en avoir peur… »(Joseph </a:t>
            </a:r>
            <a:r>
              <a:rPr lang="fr-FR" dirty="0" err="1" smtClean="0"/>
              <a:t>Wresinski</a:t>
            </a:r>
            <a:r>
              <a:rPr lang="fr-FR" dirty="0" smtClean="0"/>
              <a:t>)</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358</Words>
  <Application>Microsoft Office PowerPoint</Application>
  <PresentationFormat>Affichage à l'écran (4:3)</PresentationFormat>
  <Paragraphs>91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 LE CROISEMENT DES SAVOIRS DANS LE MOUVEMENT QUART MONDE  patrick BRUN</vt:lpstr>
      <vt:lpstr>Les sociétés du savoir</vt:lpstr>
      <vt:lpstr>L’Université populaire Quart Monde</vt:lpstr>
      <vt:lpstr>Comment penser la pauvreté sans priver les pauvres de leur pensée?  </vt:lpstr>
      <vt:lpstr>  La pensée des plus pauvres dans une connaissance qui conduise au combat J Wresinski 1980   </vt:lpstr>
      <vt:lpstr>Les trois types de savoirs </vt:lpstr>
      <vt:lpstr>LE REEL </vt:lpstr>
      <vt:lpstr>« Expérience vive » </vt:lpstr>
      <vt:lpstr>Tout être humain est chercheur</vt:lpstr>
      <vt:lpstr>Passage du « je pense » à « nous pensons »</vt:lpstr>
      <vt:lpstr>Comment réaliser le croisement </vt:lpstr>
      <vt:lpstr>Les préalables</vt:lpstr>
      <vt:lpstr>La méthodologie du croisement des savoirs </vt:lpstr>
      <vt:lpstr>Mediation et animation </vt:lpstr>
      <vt:lpstr>Les co-formations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ATD LE CROISEMENT DES SAVOIRS DANS LE MOUVEMENT QUART MONDE  patrick BRUN</dc:title>
  <dc:creator>Lenovo</dc:creator>
  <cp:lastModifiedBy>Lenovo</cp:lastModifiedBy>
  <cp:revision>30</cp:revision>
  <dcterms:created xsi:type="dcterms:W3CDTF">2015-11-13T12:31:42Z</dcterms:created>
  <dcterms:modified xsi:type="dcterms:W3CDTF">2015-11-17T17:26:03Z</dcterms:modified>
</cp:coreProperties>
</file>